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Fraunces" charset="1" panose="00000000000000000000"/>
      <p:regular r:id="rId14"/>
    </p:embeddedFont>
    <p:embeddedFont>
      <p:font typeface="Arimo" charset="1" panose="020B0604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https://github.com/dtrizna/nebula" TargetMode="External" Type="http://schemas.openxmlformats.org/officeDocument/2006/relationships/hyperlink"/><Relationship Id="rId4" Target="https://github.com/fabiocaiulo8/malware-detection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747046" y="2481253"/>
            <a:ext cx="10793909" cy="1178167"/>
            <a:chOff x="0" y="0"/>
            <a:chExt cx="14391878" cy="157088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391878" cy="1570889"/>
            </a:xfrm>
            <a:custGeom>
              <a:avLst/>
              <a:gdLst/>
              <a:ahLst/>
              <a:cxnLst/>
              <a:rect r="r" b="b" t="t" l="l"/>
              <a:pathLst>
                <a:path h="1570889" w="14391878">
                  <a:moveTo>
                    <a:pt x="0" y="0"/>
                  </a:moveTo>
                  <a:lnTo>
                    <a:pt x="14391878" y="0"/>
                  </a:lnTo>
                  <a:lnTo>
                    <a:pt x="14391878" y="1570889"/>
                  </a:lnTo>
                  <a:lnTo>
                    <a:pt x="0" y="15708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14391878" cy="158993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AI-Based Malware Risk Scanner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4165134"/>
            <a:ext cx="16303526" cy="564778"/>
            <a:chOff x="0" y="0"/>
            <a:chExt cx="21738035" cy="75303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738034" cy="753037"/>
            </a:xfrm>
            <a:custGeom>
              <a:avLst/>
              <a:gdLst/>
              <a:ahLst/>
              <a:cxnLst/>
              <a:rect r="r" b="b" t="t" l="l"/>
              <a:pathLst>
                <a:path h="753037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753037"/>
                  </a:lnTo>
                  <a:lnTo>
                    <a:pt x="0" y="7530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33350"/>
              <a:ext cx="21738035" cy="8863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559"/>
                </a:lnSpc>
              </a:pPr>
              <a:r>
                <a:rPr lang="en-US" sz="2799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V.G.Prakul - 23BCE1548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5006137"/>
            <a:ext cx="16303526" cy="564778"/>
            <a:chOff x="0" y="0"/>
            <a:chExt cx="21738035" cy="75303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738034" cy="753037"/>
            </a:xfrm>
            <a:custGeom>
              <a:avLst/>
              <a:gdLst/>
              <a:ahLst/>
              <a:cxnLst/>
              <a:rect r="r" b="b" t="t" l="l"/>
              <a:pathLst>
                <a:path h="753037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753037"/>
                  </a:lnTo>
                  <a:lnTo>
                    <a:pt x="0" y="7530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33350"/>
              <a:ext cx="21738035" cy="8863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559"/>
                </a:lnSpc>
              </a:pPr>
              <a:r>
                <a:rPr lang="en-US" sz="2799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Akshay R - 23BAI1015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5901656"/>
            <a:ext cx="16303526" cy="564778"/>
            <a:chOff x="0" y="0"/>
            <a:chExt cx="21738035" cy="75303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1738034" cy="753037"/>
            </a:xfrm>
            <a:custGeom>
              <a:avLst/>
              <a:gdLst/>
              <a:ahLst/>
              <a:cxnLst/>
              <a:rect r="r" b="b" t="t" l="l"/>
              <a:pathLst>
                <a:path h="753037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753037"/>
                  </a:lnTo>
                  <a:lnTo>
                    <a:pt x="0" y="7530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33350"/>
              <a:ext cx="21738035" cy="8863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559"/>
                </a:lnSpc>
              </a:pPr>
              <a:r>
                <a:rPr lang="en-US" sz="2799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Nithish Kumar CS - 23BAI1035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7" y="6799809"/>
            <a:ext cx="16303526" cy="564778"/>
            <a:chOff x="0" y="0"/>
            <a:chExt cx="21738035" cy="75303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1738034" cy="753037"/>
            </a:xfrm>
            <a:custGeom>
              <a:avLst/>
              <a:gdLst/>
              <a:ahLst/>
              <a:cxnLst/>
              <a:rect r="r" b="b" t="t" l="l"/>
              <a:pathLst>
                <a:path h="753037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753037"/>
                  </a:lnTo>
                  <a:lnTo>
                    <a:pt x="0" y="7530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33350"/>
              <a:ext cx="21738035" cy="8863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559"/>
                </a:lnSpc>
              </a:pPr>
              <a:r>
                <a:rPr lang="en-US" sz="2799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Shakthi Kumaran G - 23BCE1686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4868392" y="1028700"/>
            <a:ext cx="10793909" cy="1178167"/>
            <a:chOff x="0" y="0"/>
            <a:chExt cx="14391878" cy="157088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4391878" cy="1570889"/>
            </a:xfrm>
            <a:custGeom>
              <a:avLst/>
              <a:gdLst/>
              <a:ahLst/>
              <a:cxnLst/>
              <a:rect r="r" b="b" t="t" l="l"/>
              <a:pathLst>
                <a:path h="1570889" w="14391878">
                  <a:moveTo>
                    <a:pt x="0" y="0"/>
                  </a:moveTo>
                  <a:lnTo>
                    <a:pt x="14391878" y="0"/>
                  </a:lnTo>
                  <a:lnTo>
                    <a:pt x="14391878" y="1570889"/>
                  </a:lnTo>
                  <a:lnTo>
                    <a:pt x="0" y="15708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14391878" cy="158993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HACKBOYS-TEAM 11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>
            <a:hlinkClick r:id="rId3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2506861"/>
            <a:ext cx="7088237" cy="885974"/>
            <a:chOff x="0" y="0"/>
            <a:chExt cx="9450983" cy="11812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Problem Statement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87475" y="4132212"/>
            <a:ext cx="647402" cy="647402"/>
            <a:chOff x="0" y="0"/>
            <a:chExt cx="863203" cy="8632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98575" y="4190107"/>
            <a:ext cx="425202" cy="531614"/>
            <a:chOff x="0" y="0"/>
            <a:chExt cx="566937" cy="7088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1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913632" y="4136975"/>
            <a:ext cx="3544044" cy="442912"/>
            <a:chOff x="0" y="0"/>
            <a:chExt cx="4725392" cy="5905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Evolving Malware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913632" y="4749999"/>
            <a:ext cx="3659684" cy="1360885"/>
            <a:chOff x="0" y="0"/>
            <a:chExt cx="4879578" cy="181451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879579" cy="1814513"/>
            </a:xfrm>
            <a:custGeom>
              <a:avLst/>
              <a:gdLst/>
              <a:ahLst/>
              <a:cxnLst/>
              <a:rect r="r" b="b" t="t" l="l"/>
              <a:pathLst>
                <a:path h="1814513" w="4879579">
                  <a:moveTo>
                    <a:pt x="0" y="0"/>
                  </a:moveTo>
                  <a:lnTo>
                    <a:pt x="4879579" y="0"/>
                  </a:lnTo>
                  <a:lnTo>
                    <a:pt x="4879579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04775"/>
              <a:ext cx="4879578" cy="19192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Malware uses obfuscation to evade detection.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5852071" y="4132212"/>
            <a:ext cx="647403" cy="647402"/>
            <a:chOff x="0" y="0"/>
            <a:chExt cx="863203" cy="86320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5963171" y="4190107"/>
            <a:ext cx="425203" cy="531614"/>
            <a:chOff x="0" y="0"/>
            <a:chExt cx="566937" cy="70881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2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778229" y="4136975"/>
            <a:ext cx="3544044" cy="442912"/>
            <a:chOff x="0" y="0"/>
            <a:chExt cx="4725392" cy="59055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AI-Driven Security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6778229" y="4749999"/>
            <a:ext cx="3659684" cy="907256"/>
            <a:chOff x="0" y="0"/>
            <a:chExt cx="4879578" cy="120967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879579" cy="1209675"/>
            </a:xfrm>
            <a:custGeom>
              <a:avLst/>
              <a:gdLst/>
              <a:ahLst/>
              <a:cxnLst/>
              <a:rect r="r" b="b" t="t" l="l"/>
              <a:pathLst>
                <a:path h="1209675" w="4879579">
                  <a:moveTo>
                    <a:pt x="0" y="0"/>
                  </a:moveTo>
                  <a:lnTo>
                    <a:pt x="4879579" y="0"/>
                  </a:lnTo>
                  <a:lnTo>
                    <a:pt x="487957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104775"/>
              <a:ext cx="4879578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AI can improve malware identification.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987475" y="6708576"/>
            <a:ext cx="647402" cy="647402"/>
            <a:chOff x="0" y="0"/>
            <a:chExt cx="863203" cy="86320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1098575" y="6766471"/>
            <a:ext cx="425202" cy="531614"/>
            <a:chOff x="0" y="0"/>
            <a:chExt cx="566937" cy="708818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3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913632" y="6713339"/>
            <a:ext cx="3544044" cy="442912"/>
            <a:chOff x="0" y="0"/>
            <a:chExt cx="4725392" cy="59055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9525"/>
              <a:ext cx="4725392" cy="6000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Real-Time Analysis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1913632" y="7326362"/>
            <a:ext cx="8524131" cy="453629"/>
            <a:chOff x="0" y="0"/>
            <a:chExt cx="11365508" cy="604838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104775"/>
              <a:ext cx="11365508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Analyze and classify malware threats in real time.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2783384"/>
            <a:ext cx="7088237" cy="885974"/>
            <a:chOff x="0" y="0"/>
            <a:chExt cx="9450983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Core Requirements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7850237" y="4094560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1" y="0"/>
                </a:lnTo>
                <a:lnTo>
                  <a:pt x="708721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7850237" y="5086796"/>
            <a:ext cx="2864941" cy="885825"/>
            <a:chOff x="0" y="0"/>
            <a:chExt cx="3819922" cy="11811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819922" cy="1181100"/>
            </a:xfrm>
            <a:custGeom>
              <a:avLst/>
              <a:gdLst/>
              <a:ahLst/>
              <a:cxnLst/>
              <a:rect r="r" b="b" t="t" l="l"/>
              <a:pathLst>
                <a:path h="1181100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"/>
              <a:ext cx="3819922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AI-Based Analysis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850237" y="6142732"/>
            <a:ext cx="2864941" cy="1360885"/>
            <a:chOff x="0" y="0"/>
            <a:chExt cx="3819922" cy="181451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819922" cy="1814513"/>
            </a:xfrm>
            <a:custGeom>
              <a:avLst/>
              <a:gdLst/>
              <a:ahLst/>
              <a:cxnLst/>
              <a:rect r="r" b="b" t="t" l="l"/>
              <a:pathLst>
                <a:path h="1814513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04775"/>
              <a:ext cx="3819922" cy="19192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Static &amp; dynamic malware analysis using AI.</a:t>
              </a:r>
            </a:p>
          </p:txBody>
        </p:sp>
      </p:grpSp>
      <p:sp>
        <p:nvSpPr>
          <p:cNvPr name="Freeform 17" id="17" descr="preencoded.png"/>
          <p:cNvSpPr/>
          <p:nvPr/>
        </p:nvSpPr>
        <p:spPr>
          <a:xfrm flipH="false" flipV="false" rot="0">
            <a:off x="11140380" y="4094560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1140380" y="5086796"/>
            <a:ext cx="2865090" cy="885825"/>
            <a:chOff x="0" y="0"/>
            <a:chExt cx="3820120" cy="11811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820120" cy="1181100"/>
            </a:xfrm>
            <a:custGeom>
              <a:avLst/>
              <a:gdLst/>
              <a:ahLst/>
              <a:cxnLst/>
              <a:rect r="r" b="b" t="t" l="l"/>
              <a:pathLst>
                <a:path h="1181100" w="3820120">
                  <a:moveTo>
                    <a:pt x="0" y="0"/>
                  </a:moveTo>
                  <a:lnTo>
                    <a:pt x="3820120" y="0"/>
                  </a:lnTo>
                  <a:lnTo>
                    <a:pt x="3820120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"/>
              <a:ext cx="3820120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Real-Time Risk Assessment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140380" y="6142732"/>
            <a:ext cx="2865090" cy="907256"/>
            <a:chOff x="0" y="0"/>
            <a:chExt cx="3820120" cy="12096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820120" cy="1209675"/>
            </a:xfrm>
            <a:custGeom>
              <a:avLst/>
              <a:gdLst/>
              <a:ahLst/>
              <a:cxnLst/>
              <a:rect r="r" b="b" t="t" l="l"/>
              <a:pathLst>
                <a:path h="1209675" w="3820120">
                  <a:moveTo>
                    <a:pt x="0" y="0"/>
                  </a:moveTo>
                  <a:lnTo>
                    <a:pt x="3820120" y="0"/>
                  </a:lnTo>
                  <a:lnTo>
                    <a:pt x="382012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04775"/>
              <a:ext cx="3820120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Automated alerts for risk assessment.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14430672" y="4094560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4430672" y="5086796"/>
            <a:ext cx="2864941" cy="885825"/>
            <a:chOff x="0" y="0"/>
            <a:chExt cx="3819922" cy="11811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819922" cy="1181100"/>
            </a:xfrm>
            <a:custGeom>
              <a:avLst/>
              <a:gdLst/>
              <a:ahLst/>
              <a:cxnLst/>
              <a:rect r="r" b="b" t="t" l="l"/>
              <a:pathLst>
                <a:path h="1181100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"/>
              <a:ext cx="3819922" cy="1190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Threat Intelligence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4430672" y="6142732"/>
            <a:ext cx="2864941" cy="1360885"/>
            <a:chOff x="0" y="0"/>
            <a:chExt cx="3819922" cy="181451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3819922" cy="1814513"/>
            </a:xfrm>
            <a:custGeom>
              <a:avLst/>
              <a:gdLst/>
              <a:ahLst/>
              <a:cxnLst/>
              <a:rect r="r" b="b" t="t" l="l"/>
              <a:pathLst>
                <a:path h="1814513" w="3819922">
                  <a:moveTo>
                    <a:pt x="0" y="0"/>
                  </a:moveTo>
                  <a:lnTo>
                    <a:pt x="3819922" y="0"/>
                  </a:lnTo>
                  <a:lnTo>
                    <a:pt x="3819922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04775"/>
              <a:ext cx="3819922" cy="19192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Integration with cybersecurity databases.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363516"/>
          </a:xfrm>
          <a:custGeom>
            <a:avLst/>
            <a:gdLst/>
            <a:ahLst/>
            <a:cxnLst/>
            <a:rect r="r" b="b" t="t" l="l"/>
            <a:pathLst>
              <a:path h="3363516" w="18288000">
                <a:moveTo>
                  <a:pt x="0" y="0"/>
                </a:moveTo>
                <a:lnTo>
                  <a:pt x="18288000" y="0"/>
                </a:lnTo>
                <a:lnTo>
                  <a:pt x="18288000" y="3363516"/>
                </a:lnTo>
                <a:lnTo>
                  <a:pt x="0" y="3363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" t="0" r="-17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41784" y="4103489"/>
            <a:ext cx="6727031" cy="840879"/>
            <a:chOff x="0" y="0"/>
            <a:chExt cx="8969375" cy="112117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969375" cy="1121172"/>
            </a:xfrm>
            <a:custGeom>
              <a:avLst/>
              <a:gdLst/>
              <a:ahLst/>
              <a:cxnLst/>
              <a:rect r="r" b="b" t="t" l="l"/>
              <a:pathLst>
                <a:path h="1121172" w="8969375">
                  <a:moveTo>
                    <a:pt x="0" y="0"/>
                  </a:moveTo>
                  <a:lnTo>
                    <a:pt x="8969375" y="0"/>
                  </a:lnTo>
                  <a:lnTo>
                    <a:pt x="8969375" y="1121172"/>
                  </a:lnTo>
                  <a:lnTo>
                    <a:pt x="0" y="11211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8969375" cy="11402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562"/>
                </a:lnSpc>
              </a:pPr>
              <a:r>
                <a:rPr lang="en-US" sz="5250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Project Abstract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1784" y="5347990"/>
            <a:ext cx="16404431" cy="430411"/>
            <a:chOff x="0" y="0"/>
            <a:chExt cx="21872575" cy="57388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872575" cy="573882"/>
            </a:xfrm>
            <a:custGeom>
              <a:avLst/>
              <a:gdLst/>
              <a:ahLst/>
              <a:cxnLst/>
              <a:rect r="r" b="b" t="t" l="l"/>
              <a:pathLst>
                <a:path h="573882" w="21872575">
                  <a:moveTo>
                    <a:pt x="0" y="0"/>
                  </a:moveTo>
                  <a:lnTo>
                    <a:pt x="21872575" y="0"/>
                  </a:lnTo>
                  <a:lnTo>
                    <a:pt x="21872575" y="573882"/>
                  </a:lnTo>
                  <a:lnTo>
                    <a:pt x="0" y="5738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0"/>
              <a:ext cx="21872575" cy="6691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062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Advanced malware detection system.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41784" y="6081118"/>
            <a:ext cx="16404431" cy="430411"/>
            <a:chOff x="0" y="0"/>
            <a:chExt cx="21872575" cy="5738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872575" cy="573882"/>
            </a:xfrm>
            <a:custGeom>
              <a:avLst/>
              <a:gdLst/>
              <a:ahLst/>
              <a:cxnLst/>
              <a:rect r="r" b="b" t="t" l="l"/>
              <a:pathLst>
                <a:path h="573882" w="21872575">
                  <a:moveTo>
                    <a:pt x="0" y="0"/>
                  </a:moveTo>
                  <a:lnTo>
                    <a:pt x="21872575" y="0"/>
                  </a:lnTo>
                  <a:lnTo>
                    <a:pt x="21872575" y="573882"/>
                  </a:lnTo>
                  <a:lnTo>
                    <a:pt x="0" y="5738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0"/>
              <a:ext cx="21872575" cy="6691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062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Combines static analysis, machine learning, and sandboxing.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41784" y="6814245"/>
            <a:ext cx="16404431" cy="430411"/>
            <a:chOff x="0" y="0"/>
            <a:chExt cx="21872575" cy="57388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1872575" cy="573882"/>
            </a:xfrm>
            <a:custGeom>
              <a:avLst/>
              <a:gdLst/>
              <a:ahLst/>
              <a:cxnLst/>
              <a:rect r="r" b="b" t="t" l="l"/>
              <a:pathLst>
                <a:path h="573882" w="21872575">
                  <a:moveTo>
                    <a:pt x="0" y="0"/>
                  </a:moveTo>
                  <a:lnTo>
                    <a:pt x="21872575" y="0"/>
                  </a:lnTo>
                  <a:lnTo>
                    <a:pt x="21872575" y="573882"/>
                  </a:lnTo>
                  <a:lnTo>
                    <a:pt x="0" y="5738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21872575" cy="6691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062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Integrates components from </a:t>
              </a:r>
              <a:r>
                <a:rPr lang="en-US" sz="2062" u="sng">
                  <a:solidFill>
                    <a:srgbClr val="8C98CA"/>
                  </a:solidFill>
                  <a:latin typeface="Arimo"/>
                  <a:ea typeface="Arimo"/>
                  <a:cs typeface="Arimo"/>
                  <a:sym typeface="Arimo"/>
                  <a:hlinkClick r:id="rId3" tooltip="https://github.com/dtrizna/nebula"/>
                </a:rPr>
                <a:t>nebula</a:t>
              </a:r>
              <a:r>
                <a:rPr lang="en-US" sz="2062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 and </a:t>
              </a:r>
              <a:r>
                <a:rPr lang="en-US" sz="2062" u="sng">
                  <a:solidFill>
                    <a:srgbClr val="8C98CA"/>
                  </a:solidFill>
                  <a:latin typeface="Arimo"/>
                  <a:ea typeface="Arimo"/>
                  <a:cs typeface="Arimo"/>
                  <a:sym typeface="Arimo"/>
                  <a:hlinkClick r:id="rId4" tooltip="https://github.com/fabiocaiulo8/malware-detection"/>
                </a:rPr>
                <a:t>malware-detection</a:t>
              </a:r>
              <a:r>
                <a:rPr lang="en-US" sz="2062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37021" y="7542610"/>
            <a:ext cx="5298281" cy="2009329"/>
            <a:chOff x="0" y="0"/>
            <a:chExt cx="7064375" cy="267910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7051675" cy="2666365"/>
            </a:xfrm>
            <a:custGeom>
              <a:avLst/>
              <a:gdLst/>
              <a:ahLst/>
              <a:cxnLst/>
              <a:rect r="r" b="b" t="t" l="l"/>
              <a:pathLst>
                <a:path h="2666365" w="7051675">
                  <a:moveTo>
                    <a:pt x="0" y="150622"/>
                  </a:moveTo>
                  <a:cubicBezTo>
                    <a:pt x="0" y="67437"/>
                    <a:pt x="67691" y="0"/>
                    <a:pt x="151130" y="0"/>
                  </a:cubicBezTo>
                  <a:lnTo>
                    <a:pt x="6900545" y="0"/>
                  </a:lnTo>
                  <a:cubicBezTo>
                    <a:pt x="6983984" y="0"/>
                    <a:pt x="7051675" y="67437"/>
                    <a:pt x="7051675" y="150622"/>
                  </a:cubicBezTo>
                  <a:lnTo>
                    <a:pt x="7051675" y="2515743"/>
                  </a:lnTo>
                  <a:cubicBezTo>
                    <a:pt x="7051675" y="2598928"/>
                    <a:pt x="6983984" y="2666365"/>
                    <a:pt x="6900545" y="2666365"/>
                  </a:cubicBezTo>
                  <a:lnTo>
                    <a:pt x="151130" y="2666365"/>
                  </a:lnTo>
                  <a:cubicBezTo>
                    <a:pt x="67691" y="2666365"/>
                    <a:pt x="0" y="2598928"/>
                    <a:pt x="0" y="2515743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064375" cy="2679065"/>
            </a:xfrm>
            <a:custGeom>
              <a:avLst/>
              <a:gdLst/>
              <a:ahLst/>
              <a:cxnLst/>
              <a:rect r="r" b="b" t="t" l="l"/>
              <a:pathLst>
                <a:path h="2679065" w="7064375">
                  <a:moveTo>
                    <a:pt x="0" y="156972"/>
                  </a:moveTo>
                  <a:cubicBezTo>
                    <a:pt x="0" y="70231"/>
                    <a:pt x="70485" y="0"/>
                    <a:pt x="157480" y="0"/>
                  </a:cubicBezTo>
                  <a:lnTo>
                    <a:pt x="6906895" y="0"/>
                  </a:lnTo>
                  <a:lnTo>
                    <a:pt x="6906895" y="6350"/>
                  </a:lnTo>
                  <a:lnTo>
                    <a:pt x="6906895" y="0"/>
                  </a:lnTo>
                  <a:cubicBezTo>
                    <a:pt x="6993889" y="0"/>
                    <a:pt x="7064375" y="70231"/>
                    <a:pt x="7064375" y="156972"/>
                  </a:cubicBezTo>
                  <a:lnTo>
                    <a:pt x="7058025" y="156972"/>
                  </a:lnTo>
                  <a:lnTo>
                    <a:pt x="7064375" y="156972"/>
                  </a:lnTo>
                  <a:lnTo>
                    <a:pt x="7064375" y="2522093"/>
                  </a:lnTo>
                  <a:lnTo>
                    <a:pt x="7058025" y="2522093"/>
                  </a:lnTo>
                  <a:lnTo>
                    <a:pt x="7064375" y="2522093"/>
                  </a:lnTo>
                  <a:cubicBezTo>
                    <a:pt x="7064375" y="2608834"/>
                    <a:pt x="6993889" y="2679065"/>
                    <a:pt x="6906895" y="2679065"/>
                  </a:cubicBezTo>
                  <a:lnTo>
                    <a:pt x="6906895" y="2672715"/>
                  </a:lnTo>
                  <a:lnTo>
                    <a:pt x="6906895" y="2679065"/>
                  </a:lnTo>
                  <a:lnTo>
                    <a:pt x="157480" y="2679065"/>
                  </a:lnTo>
                  <a:lnTo>
                    <a:pt x="157480" y="2672715"/>
                  </a:lnTo>
                  <a:lnTo>
                    <a:pt x="157480" y="2679065"/>
                  </a:lnTo>
                  <a:cubicBezTo>
                    <a:pt x="70485" y="2679065"/>
                    <a:pt x="0" y="2608834"/>
                    <a:pt x="0" y="2522093"/>
                  </a:cubicBezTo>
                  <a:lnTo>
                    <a:pt x="0" y="156972"/>
                  </a:lnTo>
                  <a:lnTo>
                    <a:pt x="6350" y="156972"/>
                  </a:lnTo>
                  <a:lnTo>
                    <a:pt x="0" y="156972"/>
                  </a:lnTo>
                  <a:moveTo>
                    <a:pt x="12700" y="156972"/>
                  </a:moveTo>
                  <a:lnTo>
                    <a:pt x="12700" y="2522093"/>
                  </a:lnTo>
                  <a:lnTo>
                    <a:pt x="6350" y="2522093"/>
                  </a:lnTo>
                  <a:lnTo>
                    <a:pt x="12700" y="2522093"/>
                  </a:lnTo>
                  <a:cubicBezTo>
                    <a:pt x="12700" y="2601849"/>
                    <a:pt x="77470" y="2666365"/>
                    <a:pt x="157480" y="2666365"/>
                  </a:cubicBezTo>
                  <a:lnTo>
                    <a:pt x="6906895" y="2666365"/>
                  </a:lnTo>
                  <a:cubicBezTo>
                    <a:pt x="6986905" y="2666365"/>
                    <a:pt x="7051675" y="2601722"/>
                    <a:pt x="7051675" y="2522093"/>
                  </a:cubicBezTo>
                  <a:lnTo>
                    <a:pt x="7051675" y="156972"/>
                  </a:lnTo>
                  <a:cubicBezTo>
                    <a:pt x="7051675" y="77216"/>
                    <a:pt x="6986905" y="12700"/>
                    <a:pt x="6906895" y="12700"/>
                  </a:cubicBezTo>
                  <a:lnTo>
                    <a:pt x="157480" y="12700"/>
                  </a:lnTo>
                  <a:lnTo>
                    <a:pt x="157480" y="6350"/>
                  </a:lnTo>
                  <a:lnTo>
                    <a:pt x="157480" y="12700"/>
                  </a:lnTo>
                  <a:cubicBezTo>
                    <a:pt x="77470" y="12700"/>
                    <a:pt x="12700" y="77343"/>
                    <a:pt x="12700" y="156972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220390" y="7825979"/>
            <a:ext cx="3363515" cy="420440"/>
            <a:chOff x="0" y="0"/>
            <a:chExt cx="4484687" cy="56058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484687" cy="560587"/>
            </a:xfrm>
            <a:custGeom>
              <a:avLst/>
              <a:gdLst/>
              <a:ahLst/>
              <a:cxnLst/>
              <a:rect r="r" b="b" t="t" l="l"/>
              <a:pathLst>
                <a:path h="560587" w="4484687">
                  <a:moveTo>
                    <a:pt x="0" y="0"/>
                  </a:moveTo>
                  <a:lnTo>
                    <a:pt x="4484687" y="0"/>
                  </a:lnTo>
                  <a:lnTo>
                    <a:pt x="4484687" y="560587"/>
                  </a:lnTo>
                  <a:lnTo>
                    <a:pt x="0" y="5605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4484687" cy="5701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9"/>
                </a:lnSpc>
              </a:pPr>
              <a:r>
                <a:rPr lang="en-US" sz="26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Static Analysis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20390" y="8407748"/>
            <a:ext cx="4731544" cy="860822"/>
            <a:chOff x="0" y="0"/>
            <a:chExt cx="6308725" cy="114776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308725" cy="1147763"/>
            </a:xfrm>
            <a:custGeom>
              <a:avLst/>
              <a:gdLst/>
              <a:ahLst/>
              <a:cxnLst/>
              <a:rect r="r" b="b" t="t" l="l"/>
              <a:pathLst>
                <a:path h="1147763" w="6308725">
                  <a:moveTo>
                    <a:pt x="0" y="0"/>
                  </a:moveTo>
                  <a:lnTo>
                    <a:pt x="6308725" y="0"/>
                  </a:lnTo>
                  <a:lnTo>
                    <a:pt x="6308725" y="1147763"/>
                  </a:lnTo>
                  <a:lnTo>
                    <a:pt x="0" y="11477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0"/>
              <a:ext cx="6308725" cy="12430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062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Extract features from PE files using LIEF.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6494860" y="7542610"/>
            <a:ext cx="5298281" cy="2009329"/>
            <a:chOff x="0" y="0"/>
            <a:chExt cx="7064375" cy="267910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6350" y="6350"/>
              <a:ext cx="7051675" cy="2666365"/>
            </a:xfrm>
            <a:custGeom>
              <a:avLst/>
              <a:gdLst/>
              <a:ahLst/>
              <a:cxnLst/>
              <a:rect r="r" b="b" t="t" l="l"/>
              <a:pathLst>
                <a:path h="2666365" w="7051675">
                  <a:moveTo>
                    <a:pt x="0" y="150622"/>
                  </a:moveTo>
                  <a:cubicBezTo>
                    <a:pt x="0" y="67437"/>
                    <a:pt x="67691" y="0"/>
                    <a:pt x="151130" y="0"/>
                  </a:cubicBezTo>
                  <a:lnTo>
                    <a:pt x="6900545" y="0"/>
                  </a:lnTo>
                  <a:cubicBezTo>
                    <a:pt x="6983984" y="0"/>
                    <a:pt x="7051675" y="67437"/>
                    <a:pt x="7051675" y="150622"/>
                  </a:cubicBezTo>
                  <a:lnTo>
                    <a:pt x="7051675" y="2515743"/>
                  </a:lnTo>
                  <a:cubicBezTo>
                    <a:pt x="7051675" y="2598928"/>
                    <a:pt x="6983984" y="2666365"/>
                    <a:pt x="6900545" y="2666365"/>
                  </a:cubicBezTo>
                  <a:lnTo>
                    <a:pt x="151130" y="2666365"/>
                  </a:lnTo>
                  <a:cubicBezTo>
                    <a:pt x="67691" y="2666365"/>
                    <a:pt x="0" y="2598928"/>
                    <a:pt x="0" y="2515743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7064375" cy="2679065"/>
            </a:xfrm>
            <a:custGeom>
              <a:avLst/>
              <a:gdLst/>
              <a:ahLst/>
              <a:cxnLst/>
              <a:rect r="r" b="b" t="t" l="l"/>
              <a:pathLst>
                <a:path h="2679065" w="7064375">
                  <a:moveTo>
                    <a:pt x="0" y="156972"/>
                  </a:moveTo>
                  <a:cubicBezTo>
                    <a:pt x="0" y="70231"/>
                    <a:pt x="70485" y="0"/>
                    <a:pt x="157480" y="0"/>
                  </a:cubicBezTo>
                  <a:lnTo>
                    <a:pt x="6906895" y="0"/>
                  </a:lnTo>
                  <a:lnTo>
                    <a:pt x="6906895" y="6350"/>
                  </a:lnTo>
                  <a:lnTo>
                    <a:pt x="6906895" y="0"/>
                  </a:lnTo>
                  <a:cubicBezTo>
                    <a:pt x="6993889" y="0"/>
                    <a:pt x="7064375" y="70231"/>
                    <a:pt x="7064375" y="156972"/>
                  </a:cubicBezTo>
                  <a:lnTo>
                    <a:pt x="7058025" y="156972"/>
                  </a:lnTo>
                  <a:lnTo>
                    <a:pt x="7064375" y="156972"/>
                  </a:lnTo>
                  <a:lnTo>
                    <a:pt x="7064375" y="2522093"/>
                  </a:lnTo>
                  <a:lnTo>
                    <a:pt x="7058025" y="2522093"/>
                  </a:lnTo>
                  <a:lnTo>
                    <a:pt x="7064375" y="2522093"/>
                  </a:lnTo>
                  <a:cubicBezTo>
                    <a:pt x="7064375" y="2608834"/>
                    <a:pt x="6993889" y="2679065"/>
                    <a:pt x="6906895" y="2679065"/>
                  </a:cubicBezTo>
                  <a:lnTo>
                    <a:pt x="6906895" y="2672715"/>
                  </a:lnTo>
                  <a:lnTo>
                    <a:pt x="6906895" y="2679065"/>
                  </a:lnTo>
                  <a:lnTo>
                    <a:pt x="157480" y="2679065"/>
                  </a:lnTo>
                  <a:lnTo>
                    <a:pt x="157480" y="2672715"/>
                  </a:lnTo>
                  <a:lnTo>
                    <a:pt x="157480" y="2679065"/>
                  </a:lnTo>
                  <a:cubicBezTo>
                    <a:pt x="70485" y="2679065"/>
                    <a:pt x="0" y="2608834"/>
                    <a:pt x="0" y="2522093"/>
                  </a:cubicBezTo>
                  <a:lnTo>
                    <a:pt x="0" y="156972"/>
                  </a:lnTo>
                  <a:lnTo>
                    <a:pt x="6350" y="156972"/>
                  </a:lnTo>
                  <a:lnTo>
                    <a:pt x="0" y="156972"/>
                  </a:lnTo>
                  <a:moveTo>
                    <a:pt x="12700" y="156972"/>
                  </a:moveTo>
                  <a:lnTo>
                    <a:pt x="12700" y="2522093"/>
                  </a:lnTo>
                  <a:lnTo>
                    <a:pt x="6350" y="2522093"/>
                  </a:lnTo>
                  <a:lnTo>
                    <a:pt x="12700" y="2522093"/>
                  </a:lnTo>
                  <a:cubicBezTo>
                    <a:pt x="12700" y="2601849"/>
                    <a:pt x="77470" y="2666365"/>
                    <a:pt x="157480" y="2666365"/>
                  </a:cubicBezTo>
                  <a:lnTo>
                    <a:pt x="6906895" y="2666365"/>
                  </a:lnTo>
                  <a:cubicBezTo>
                    <a:pt x="6986905" y="2666365"/>
                    <a:pt x="7051675" y="2601722"/>
                    <a:pt x="7051675" y="2522093"/>
                  </a:cubicBezTo>
                  <a:lnTo>
                    <a:pt x="7051675" y="156972"/>
                  </a:lnTo>
                  <a:cubicBezTo>
                    <a:pt x="7051675" y="77216"/>
                    <a:pt x="6986905" y="12700"/>
                    <a:pt x="6906895" y="12700"/>
                  </a:cubicBezTo>
                  <a:lnTo>
                    <a:pt x="157480" y="12700"/>
                  </a:lnTo>
                  <a:lnTo>
                    <a:pt x="157480" y="6350"/>
                  </a:lnTo>
                  <a:lnTo>
                    <a:pt x="157480" y="12700"/>
                  </a:lnTo>
                  <a:cubicBezTo>
                    <a:pt x="77470" y="12700"/>
                    <a:pt x="12700" y="77343"/>
                    <a:pt x="12700" y="156972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6778229" y="7825979"/>
            <a:ext cx="3363515" cy="420440"/>
            <a:chOff x="0" y="0"/>
            <a:chExt cx="4484687" cy="560587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484687" cy="560587"/>
            </a:xfrm>
            <a:custGeom>
              <a:avLst/>
              <a:gdLst/>
              <a:ahLst/>
              <a:cxnLst/>
              <a:rect r="r" b="b" t="t" l="l"/>
              <a:pathLst>
                <a:path h="560587" w="4484687">
                  <a:moveTo>
                    <a:pt x="0" y="0"/>
                  </a:moveTo>
                  <a:lnTo>
                    <a:pt x="4484687" y="0"/>
                  </a:lnTo>
                  <a:lnTo>
                    <a:pt x="4484687" y="560587"/>
                  </a:lnTo>
                  <a:lnTo>
                    <a:pt x="0" y="5605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9525"/>
              <a:ext cx="4484687" cy="5701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9"/>
                </a:lnSpc>
              </a:pPr>
              <a:r>
                <a:rPr lang="en-US" sz="26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Deep Learning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6778229" y="8407748"/>
            <a:ext cx="4731544" cy="430411"/>
            <a:chOff x="0" y="0"/>
            <a:chExt cx="6308725" cy="573882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6308725" cy="573882"/>
            </a:xfrm>
            <a:custGeom>
              <a:avLst/>
              <a:gdLst/>
              <a:ahLst/>
              <a:cxnLst/>
              <a:rect r="r" b="b" t="t" l="l"/>
              <a:pathLst>
                <a:path h="573882" w="6308725">
                  <a:moveTo>
                    <a:pt x="0" y="0"/>
                  </a:moveTo>
                  <a:lnTo>
                    <a:pt x="6308725" y="0"/>
                  </a:lnTo>
                  <a:lnTo>
                    <a:pt x="6308725" y="573882"/>
                  </a:lnTo>
                  <a:lnTo>
                    <a:pt x="0" y="5738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95250"/>
              <a:ext cx="6308725" cy="6691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062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Neural network for classification.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2052698" y="7542610"/>
            <a:ext cx="5298281" cy="2009329"/>
            <a:chOff x="0" y="0"/>
            <a:chExt cx="7064375" cy="2679105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6350" y="6350"/>
              <a:ext cx="7051675" cy="2666365"/>
            </a:xfrm>
            <a:custGeom>
              <a:avLst/>
              <a:gdLst/>
              <a:ahLst/>
              <a:cxnLst/>
              <a:rect r="r" b="b" t="t" l="l"/>
              <a:pathLst>
                <a:path h="2666365" w="7051675">
                  <a:moveTo>
                    <a:pt x="0" y="150622"/>
                  </a:moveTo>
                  <a:cubicBezTo>
                    <a:pt x="0" y="67437"/>
                    <a:pt x="67691" y="0"/>
                    <a:pt x="151130" y="0"/>
                  </a:cubicBezTo>
                  <a:lnTo>
                    <a:pt x="6900545" y="0"/>
                  </a:lnTo>
                  <a:cubicBezTo>
                    <a:pt x="6983984" y="0"/>
                    <a:pt x="7051675" y="67437"/>
                    <a:pt x="7051675" y="150622"/>
                  </a:cubicBezTo>
                  <a:lnTo>
                    <a:pt x="7051675" y="2515743"/>
                  </a:lnTo>
                  <a:cubicBezTo>
                    <a:pt x="7051675" y="2598928"/>
                    <a:pt x="6983984" y="2666365"/>
                    <a:pt x="6900545" y="2666365"/>
                  </a:cubicBezTo>
                  <a:lnTo>
                    <a:pt x="151130" y="2666365"/>
                  </a:lnTo>
                  <a:cubicBezTo>
                    <a:pt x="67691" y="2666365"/>
                    <a:pt x="0" y="2598928"/>
                    <a:pt x="0" y="2515743"/>
                  </a:cubicBezTo>
                  <a:close/>
                </a:path>
              </a:pathLst>
            </a:custGeom>
            <a:solidFill>
              <a:srgbClr val="283157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7064375" cy="2679065"/>
            </a:xfrm>
            <a:custGeom>
              <a:avLst/>
              <a:gdLst/>
              <a:ahLst/>
              <a:cxnLst/>
              <a:rect r="r" b="b" t="t" l="l"/>
              <a:pathLst>
                <a:path h="2679065" w="7064375">
                  <a:moveTo>
                    <a:pt x="0" y="156972"/>
                  </a:moveTo>
                  <a:cubicBezTo>
                    <a:pt x="0" y="70231"/>
                    <a:pt x="70485" y="0"/>
                    <a:pt x="157480" y="0"/>
                  </a:cubicBezTo>
                  <a:lnTo>
                    <a:pt x="6906895" y="0"/>
                  </a:lnTo>
                  <a:lnTo>
                    <a:pt x="6906895" y="6350"/>
                  </a:lnTo>
                  <a:lnTo>
                    <a:pt x="6906895" y="0"/>
                  </a:lnTo>
                  <a:cubicBezTo>
                    <a:pt x="6993889" y="0"/>
                    <a:pt x="7064375" y="70231"/>
                    <a:pt x="7064375" y="156972"/>
                  </a:cubicBezTo>
                  <a:lnTo>
                    <a:pt x="7058025" y="156972"/>
                  </a:lnTo>
                  <a:lnTo>
                    <a:pt x="7064375" y="156972"/>
                  </a:lnTo>
                  <a:lnTo>
                    <a:pt x="7064375" y="2522093"/>
                  </a:lnTo>
                  <a:lnTo>
                    <a:pt x="7058025" y="2522093"/>
                  </a:lnTo>
                  <a:lnTo>
                    <a:pt x="7064375" y="2522093"/>
                  </a:lnTo>
                  <a:cubicBezTo>
                    <a:pt x="7064375" y="2608834"/>
                    <a:pt x="6993889" y="2679065"/>
                    <a:pt x="6906895" y="2679065"/>
                  </a:cubicBezTo>
                  <a:lnTo>
                    <a:pt x="6906895" y="2672715"/>
                  </a:lnTo>
                  <a:lnTo>
                    <a:pt x="6906895" y="2679065"/>
                  </a:lnTo>
                  <a:lnTo>
                    <a:pt x="157480" y="2679065"/>
                  </a:lnTo>
                  <a:lnTo>
                    <a:pt x="157480" y="2672715"/>
                  </a:lnTo>
                  <a:lnTo>
                    <a:pt x="157480" y="2679065"/>
                  </a:lnTo>
                  <a:cubicBezTo>
                    <a:pt x="70485" y="2679065"/>
                    <a:pt x="0" y="2608834"/>
                    <a:pt x="0" y="2522093"/>
                  </a:cubicBezTo>
                  <a:lnTo>
                    <a:pt x="0" y="156972"/>
                  </a:lnTo>
                  <a:lnTo>
                    <a:pt x="6350" y="156972"/>
                  </a:lnTo>
                  <a:lnTo>
                    <a:pt x="0" y="156972"/>
                  </a:lnTo>
                  <a:moveTo>
                    <a:pt x="12700" y="156972"/>
                  </a:moveTo>
                  <a:lnTo>
                    <a:pt x="12700" y="2522093"/>
                  </a:lnTo>
                  <a:lnTo>
                    <a:pt x="6350" y="2522093"/>
                  </a:lnTo>
                  <a:lnTo>
                    <a:pt x="12700" y="2522093"/>
                  </a:lnTo>
                  <a:cubicBezTo>
                    <a:pt x="12700" y="2601849"/>
                    <a:pt x="77470" y="2666365"/>
                    <a:pt x="157480" y="2666365"/>
                  </a:cubicBezTo>
                  <a:lnTo>
                    <a:pt x="6906895" y="2666365"/>
                  </a:lnTo>
                  <a:cubicBezTo>
                    <a:pt x="6986905" y="2666365"/>
                    <a:pt x="7051675" y="2601722"/>
                    <a:pt x="7051675" y="2522093"/>
                  </a:cubicBezTo>
                  <a:lnTo>
                    <a:pt x="7051675" y="156972"/>
                  </a:lnTo>
                  <a:cubicBezTo>
                    <a:pt x="7051675" y="77216"/>
                    <a:pt x="6986905" y="12700"/>
                    <a:pt x="6906895" y="12700"/>
                  </a:cubicBezTo>
                  <a:lnTo>
                    <a:pt x="157480" y="12700"/>
                  </a:lnTo>
                  <a:lnTo>
                    <a:pt x="157480" y="6350"/>
                  </a:lnTo>
                  <a:lnTo>
                    <a:pt x="157480" y="12700"/>
                  </a:lnTo>
                  <a:cubicBezTo>
                    <a:pt x="77470" y="12700"/>
                    <a:pt x="12700" y="77343"/>
                    <a:pt x="12700" y="156972"/>
                  </a:cubicBezTo>
                  <a:close/>
                </a:path>
              </a:pathLst>
            </a:custGeom>
            <a:solidFill>
              <a:srgbClr val="414A70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12336065" y="7825979"/>
            <a:ext cx="3363515" cy="420440"/>
            <a:chOff x="0" y="0"/>
            <a:chExt cx="4484687" cy="560587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484687" cy="560587"/>
            </a:xfrm>
            <a:custGeom>
              <a:avLst/>
              <a:gdLst/>
              <a:ahLst/>
              <a:cxnLst/>
              <a:rect r="r" b="b" t="t" l="l"/>
              <a:pathLst>
                <a:path h="560587" w="4484687">
                  <a:moveTo>
                    <a:pt x="0" y="0"/>
                  </a:moveTo>
                  <a:lnTo>
                    <a:pt x="4484687" y="0"/>
                  </a:lnTo>
                  <a:lnTo>
                    <a:pt x="4484687" y="560587"/>
                  </a:lnTo>
                  <a:lnTo>
                    <a:pt x="0" y="5605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9525"/>
              <a:ext cx="4484687" cy="5701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9"/>
                </a:lnSpc>
              </a:pPr>
              <a:r>
                <a:rPr lang="en-US" sz="2625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Dynamic Analysis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2336065" y="8407748"/>
            <a:ext cx="4731544" cy="430411"/>
            <a:chOff x="0" y="0"/>
            <a:chExt cx="6308725" cy="573882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6308725" cy="573882"/>
            </a:xfrm>
            <a:custGeom>
              <a:avLst/>
              <a:gdLst/>
              <a:ahLst/>
              <a:cxnLst/>
              <a:rect r="r" b="b" t="t" l="l"/>
              <a:pathLst>
                <a:path h="573882" w="6308725">
                  <a:moveTo>
                    <a:pt x="0" y="0"/>
                  </a:moveTo>
                  <a:lnTo>
                    <a:pt x="6308725" y="0"/>
                  </a:lnTo>
                  <a:lnTo>
                    <a:pt x="6308725" y="573882"/>
                  </a:lnTo>
                  <a:lnTo>
                    <a:pt x="0" y="5738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95250"/>
              <a:ext cx="6308725" cy="6691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062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Lightweight process monitoring.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2756892"/>
          </a:xfrm>
          <a:custGeom>
            <a:avLst/>
            <a:gdLst/>
            <a:ahLst/>
            <a:cxnLst/>
            <a:rect r="r" b="b" t="t" l="l"/>
            <a:pathLst>
              <a:path h="2756892" w="18288000">
                <a:moveTo>
                  <a:pt x="0" y="0"/>
                </a:moveTo>
                <a:lnTo>
                  <a:pt x="18288000" y="0"/>
                </a:lnTo>
                <a:lnTo>
                  <a:pt x="18288000" y="2756892"/>
                </a:lnTo>
                <a:lnTo>
                  <a:pt x="0" y="27568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5" t="0" r="-75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71822" y="3365450"/>
            <a:ext cx="5513785" cy="689222"/>
            <a:chOff x="0" y="0"/>
            <a:chExt cx="7351713" cy="91896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351713" cy="918963"/>
            </a:xfrm>
            <a:custGeom>
              <a:avLst/>
              <a:gdLst/>
              <a:ahLst/>
              <a:cxnLst/>
              <a:rect r="r" b="b" t="t" l="l"/>
              <a:pathLst>
                <a:path h="918963" w="7351713">
                  <a:moveTo>
                    <a:pt x="0" y="0"/>
                  </a:moveTo>
                  <a:lnTo>
                    <a:pt x="7351713" y="0"/>
                  </a:lnTo>
                  <a:lnTo>
                    <a:pt x="7351713" y="918963"/>
                  </a:lnTo>
                  <a:lnTo>
                    <a:pt x="0" y="918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7351713" cy="9380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374"/>
                </a:lnSpc>
              </a:pPr>
              <a:r>
                <a:rPr lang="en-US" sz="431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Key Features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771822" y="4385370"/>
            <a:ext cx="1102668" cy="1323231"/>
          </a:xfrm>
          <a:custGeom>
            <a:avLst/>
            <a:gdLst/>
            <a:ahLst/>
            <a:cxnLst/>
            <a:rect r="r" b="b" t="t" l="l"/>
            <a:pathLst>
              <a:path h="1323231" w="1102668">
                <a:moveTo>
                  <a:pt x="0" y="0"/>
                </a:moveTo>
                <a:lnTo>
                  <a:pt x="1102668" y="0"/>
                </a:lnTo>
                <a:lnTo>
                  <a:pt x="1102668" y="1323231"/>
                </a:lnTo>
                <a:lnTo>
                  <a:pt x="0" y="13232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3" t="0" r="-73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2205186" y="4605784"/>
            <a:ext cx="2756892" cy="593398"/>
            <a:chOff x="0" y="0"/>
            <a:chExt cx="3675857" cy="79119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75857" cy="791197"/>
            </a:xfrm>
            <a:custGeom>
              <a:avLst/>
              <a:gdLst/>
              <a:ahLst/>
              <a:cxnLst/>
              <a:rect r="r" b="b" t="t" l="l"/>
              <a:pathLst>
                <a:path h="791197" w="3675857">
                  <a:moveTo>
                    <a:pt x="0" y="0"/>
                  </a:moveTo>
                  <a:lnTo>
                    <a:pt x="3675857" y="0"/>
                  </a:lnTo>
                  <a:lnTo>
                    <a:pt x="3675857" y="791197"/>
                  </a:lnTo>
                  <a:lnTo>
                    <a:pt x="0" y="7911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"/>
              <a:ext cx="3675857" cy="8007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41"/>
                </a:lnSpc>
              </a:pPr>
              <a:r>
                <a:rPr lang="en-US" sz="2799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Static Analysis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205186" y="5082629"/>
            <a:ext cx="15310991" cy="489216"/>
            <a:chOff x="0" y="0"/>
            <a:chExt cx="20414655" cy="65228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0414655" cy="652288"/>
            </a:xfrm>
            <a:custGeom>
              <a:avLst/>
              <a:gdLst/>
              <a:ahLst/>
              <a:cxnLst/>
              <a:rect r="r" b="b" t="t" l="l"/>
              <a:pathLst>
                <a:path h="652288" w="20414655">
                  <a:moveTo>
                    <a:pt x="0" y="0"/>
                  </a:moveTo>
                  <a:lnTo>
                    <a:pt x="20414655" y="0"/>
                  </a:lnTo>
                  <a:lnTo>
                    <a:pt x="20414655" y="652288"/>
                  </a:lnTo>
                  <a:lnTo>
                    <a:pt x="0" y="652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14300"/>
              <a:ext cx="20414655" cy="7665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Comprehensive PE file feature extraction.</a:t>
              </a:r>
            </a:p>
          </p:txBody>
        </p:sp>
      </p:grpSp>
      <p:sp>
        <p:nvSpPr>
          <p:cNvPr name="Freeform 17" id="17" descr="preencoded.png"/>
          <p:cNvSpPr/>
          <p:nvPr/>
        </p:nvSpPr>
        <p:spPr>
          <a:xfrm flipH="false" flipV="false" rot="0">
            <a:off x="771822" y="5708600"/>
            <a:ext cx="1102668" cy="1323231"/>
          </a:xfrm>
          <a:custGeom>
            <a:avLst/>
            <a:gdLst/>
            <a:ahLst/>
            <a:cxnLst/>
            <a:rect r="r" b="b" t="t" l="l"/>
            <a:pathLst>
              <a:path h="1323231" w="1102668">
                <a:moveTo>
                  <a:pt x="0" y="0"/>
                </a:moveTo>
                <a:lnTo>
                  <a:pt x="1102668" y="0"/>
                </a:lnTo>
                <a:lnTo>
                  <a:pt x="1102668" y="1323231"/>
                </a:lnTo>
                <a:lnTo>
                  <a:pt x="0" y="13232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3" t="0" r="-73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2205186" y="5929015"/>
            <a:ext cx="2756892" cy="593398"/>
            <a:chOff x="0" y="0"/>
            <a:chExt cx="3675857" cy="79119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75857" cy="791197"/>
            </a:xfrm>
            <a:custGeom>
              <a:avLst/>
              <a:gdLst/>
              <a:ahLst/>
              <a:cxnLst/>
              <a:rect r="r" b="b" t="t" l="l"/>
              <a:pathLst>
                <a:path h="791197" w="3675857">
                  <a:moveTo>
                    <a:pt x="0" y="0"/>
                  </a:moveTo>
                  <a:lnTo>
                    <a:pt x="3675857" y="0"/>
                  </a:lnTo>
                  <a:lnTo>
                    <a:pt x="3675857" y="791197"/>
                  </a:lnTo>
                  <a:lnTo>
                    <a:pt x="0" y="7911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"/>
              <a:ext cx="3675857" cy="8007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41"/>
                </a:lnSpc>
              </a:pPr>
              <a:r>
                <a:rPr lang="en-US" sz="2799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Deep Learning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2205186" y="6405860"/>
            <a:ext cx="15310991" cy="489216"/>
            <a:chOff x="0" y="0"/>
            <a:chExt cx="20414655" cy="65228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0414655" cy="652288"/>
            </a:xfrm>
            <a:custGeom>
              <a:avLst/>
              <a:gdLst/>
              <a:ahLst/>
              <a:cxnLst/>
              <a:rect r="r" b="b" t="t" l="l"/>
              <a:pathLst>
                <a:path h="652288" w="20414655">
                  <a:moveTo>
                    <a:pt x="0" y="0"/>
                  </a:moveTo>
                  <a:lnTo>
                    <a:pt x="20414655" y="0"/>
                  </a:lnTo>
                  <a:lnTo>
                    <a:pt x="20414655" y="652288"/>
                  </a:lnTo>
                  <a:lnTo>
                    <a:pt x="0" y="652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14300"/>
              <a:ext cx="20414655" cy="7665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Advanced neural network model.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771822" y="7031831"/>
            <a:ext cx="1102668" cy="1323231"/>
          </a:xfrm>
          <a:custGeom>
            <a:avLst/>
            <a:gdLst/>
            <a:ahLst/>
            <a:cxnLst/>
            <a:rect r="r" b="b" t="t" l="l"/>
            <a:pathLst>
              <a:path h="1323231" w="1102668">
                <a:moveTo>
                  <a:pt x="0" y="0"/>
                </a:moveTo>
                <a:lnTo>
                  <a:pt x="1102668" y="0"/>
                </a:lnTo>
                <a:lnTo>
                  <a:pt x="1102668" y="1323231"/>
                </a:lnTo>
                <a:lnTo>
                  <a:pt x="0" y="13232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3" t="0" r="-73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2205186" y="7252246"/>
            <a:ext cx="3707599" cy="593398"/>
            <a:chOff x="0" y="0"/>
            <a:chExt cx="4943465" cy="79119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943465" cy="791197"/>
            </a:xfrm>
            <a:custGeom>
              <a:avLst/>
              <a:gdLst/>
              <a:ahLst/>
              <a:cxnLst/>
              <a:rect r="r" b="b" t="t" l="l"/>
              <a:pathLst>
                <a:path h="791197" w="4943465">
                  <a:moveTo>
                    <a:pt x="0" y="0"/>
                  </a:moveTo>
                  <a:lnTo>
                    <a:pt x="4943465" y="0"/>
                  </a:lnTo>
                  <a:lnTo>
                    <a:pt x="4943465" y="791197"/>
                  </a:lnTo>
                  <a:lnTo>
                    <a:pt x="0" y="7911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"/>
              <a:ext cx="4943465" cy="8007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41"/>
                </a:lnSpc>
              </a:pPr>
              <a:r>
                <a:rPr lang="en-US" sz="2799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Dynamic Analysis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205186" y="7729091"/>
            <a:ext cx="15310991" cy="489216"/>
            <a:chOff x="0" y="0"/>
            <a:chExt cx="20414655" cy="65228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0414655" cy="652288"/>
            </a:xfrm>
            <a:custGeom>
              <a:avLst/>
              <a:gdLst/>
              <a:ahLst/>
              <a:cxnLst/>
              <a:rect r="r" b="b" t="t" l="l"/>
              <a:pathLst>
                <a:path h="652288" w="20414655">
                  <a:moveTo>
                    <a:pt x="0" y="0"/>
                  </a:moveTo>
                  <a:lnTo>
                    <a:pt x="20414655" y="0"/>
                  </a:lnTo>
                  <a:lnTo>
                    <a:pt x="20414655" y="652288"/>
                  </a:lnTo>
                  <a:lnTo>
                    <a:pt x="0" y="652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14300"/>
              <a:ext cx="20414655" cy="7665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Lightweight process monitoring.</a:t>
              </a:r>
            </a:p>
          </p:txBody>
        </p:sp>
      </p:grpSp>
      <p:sp>
        <p:nvSpPr>
          <p:cNvPr name="Freeform 31" id="31" descr="preencoded.png"/>
          <p:cNvSpPr/>
          <p:nvPr/>
        </p:nvSpPr>
        <p:spPr>
          <a:xfrm flipH="false" flipV="false" rot="0">
            <a:off x="771822" y="8355062"/>
            <a:ext cx="1102668" cy="1323231"/>
          </a:xfrm>
          <a:custGeom>
            <a:avLst/>
            <a:gdLst/>
            <a:ahLst/>
            <a:cxnLst/>
            <a:rect r="r" b="b" t="t" l="l"/>
            <a:pathLst>
              <a:path h="1323231" w="1102668">
                <a:moveTo>
                  <a:pt x="0" y="0"/>
                </a:moveTo>
                <a:lnTo>
                  <a:pt x="1102668" y="0"/>
                </a:lnTo>
                <a:lnTo>
                  <a:pt x="1102668" y="1323232"/>
                </a:lnTo>
                <a:lnTo>
                  <a:pt x="0" y="13232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3" t="0" r="-73" b="0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0">
            <a:off x="2205186" y="8575476"/>
            <a:ext cx="3317566" cy="593398"/>
            <a:chOff x="0" y="0"/>
            <a:chExt cx="4423421" cy="791197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423421" cy="791197"/>
            </a:xfrm>
            <a:custGeom>
              <a:avLst/>
              <a:gdLst/>
              <a:ahLst/>
              <a:cxnLst/>
              <a:rect r="r" b="b" t="t" l="l"/>
              <a:pathLst>
                <a:path h="791197" w="4423421">
                  <a:moveTo>
                    <a:pt x="0" y="0"/>
                  </a:moveTo>
                  <a:lnTo>
                    <a:pt x="4423421" y="0"/>
                  </a:lnTo>
                  <a:lnTo>
                    <a:pt x="4423421" y="791197"/>
                  </a:lnTo>
                  <a:lnTo>
                    <a:pt x="0" y="7911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9525"/>
              <a:ext cx="4423421" cy="8007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41"/>
                </a:lnSpc>
              </a:pPr>
              <a:r>
                <a:rPr lang="en-US" sz="2799">
                  <a:solidFill>
                    <a:srgbClr val="EBECEF"/>
                  </a:solidFill>
                  <a:latin typeface="Fraunces"/>
                  <a:ea typeface="Fraunces"/>
                  <a:cs typeface="Fraunces"/>
                  <a:sym typeface="Fraunces"/>
                </a:rPr>
                <a:t>System Scanning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2205186" y="9052322"/>
            <a:ext cx="15310991" cy="489216"/>
            <a:chOff x="0" y="0"/>
            <a:chExt cx="20414655" cy="652288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20414655" cy="652288"/>
            </a:xfrm>
            <a:custGeom>
              <a:avLst/>
              <a:gdLst/>
              <a:ahLst/>
              <a:cxnLst/>
              <a:rect r="r" b="b" t="t" l="l"/>
              <a:pathLst>
                <a:path h="652288" w="20414655">
                  <a:moveTo>
                    <a:pt x="0" y="0"/>
                  </a:moveTo>
                  <a:lnTo>
                    <a:pt x="20414655" y="0"/>
                  </a:lnTo>
                  <a:lnTo>
                    <a:pt x="20414655" y="652288"/>
                  </a:lnTo>
                  <a:lnTo>
                    <a:pt x="0" y="652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114300"/>
              <a:ext cx="20414655" cy="7665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Scan drives and system directories.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3102174"/>
            <a:ext cx="7088237" cy="885974"/>
            <a:chOff x="0" y="0"/>
            <a:chExt cx="9450983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Model Training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4413349"/>
            <a:ext cx="9445526" cy="453629"/>
            <a:chOff x="0" y="0"/>
            <a:chExt cx="12594035" cy="6048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035" cy="604838"/>
            </a:xfrm>
            <a:custGeom>
              <a:avLst/>
              <a:gdLst/>
              <a:ahLst/>
              <a:cxnLst/>
              <a:rect r="r" b="b" t="t" l="l"/>
              <a:pathLst>
                <a:path h="60483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Uses tensorflow for dynamic analysis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850237" y="5185916"/>
            <a:ext cx="9445526" cy="453629"/>
            <a:chOff x="0" y="0"/>
            <a:chExt cx="12594035" cy="60483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594035" cy="604838"/>
            </a:xfrm>
            <a:custGeom>
              <a:avLst/>
              <a:gdLst/>
              <a:ahLst/>
              <a:cxnLst/>
              <a:rect r="r" b="b" t="t" l="l"/>
              <a:pathLst>
                <a:path h="60483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Uses pytorch to train the model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850237" y="5958482"/>
            <a:ext cx="9445526" cy="453629"/>
            <a:chOff x="0" y="0"/>
            <a:chExt cx="12594035" cy="60483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594035" cy="604838"/>
            </a:xfrm>
            <a:custGeom>
              <a:avLst/>
              <a:gdLst/>
              <a:ahLst/>
              <a:cxnLst/>
              <a:rect r="r" b="b" t="t" l="l"/>
              <a:pathLst>
                <a:path h="60483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Trained on benign and malicious files.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850237" y="6731050"/>
            <a:ext cx="9445526" cy="453629"/>
            <a:chOff x="0" y="0"/>
            <a:chExt cx="12594035" cy="60483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594035" cy="604838"/>
            </a:xfrm>
            <a:custGeom>
              <a:avLst/>
              <a:gdLst/>
              <a:ahLst/>
              <a:cxnLst/>
              <a:rect r="r" b="b" t="t" l="l"/>
              <a:pathLst>
                <a:path h="60483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Uses static features from PE files.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" t="0" r="-1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5260479"/>
            <a:ext cx="7088237" cy="885974"/>
            <a:chOff x="0" y="0"/>
            <a:chExt cx="9450983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Integration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2238" y="6571655"/>
            <a:ext cx="16303526" cy="453629"/>
            <a:chOff x="0" y="0"/>
            <a:chExt cx="21738035" cy="6048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738034" cy="604838"/>
            </a:xfrm>
            <a:custGeom>
              <a:avLst/>
              <a:gdLst/>
              <a:ahLst/>
              <a:cxnLst/>
              <a:rect r="r" b="b" t="t" l="l"/>
              <a:pathLst>
                <a:path h="604838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04775"/>
              <a:ext cx="21738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Model integrated with a website.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92238" y="7344221"/>
            <a:ext cx="16303526" cy="453629"/>
            <a:chOff x="0" y="0"/>
            <a:chExt cx="21738035" cy="60483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738034" cy="604838"/>
            </a:xfrm>
            <a:custGeom>
              <a:avLst/>
              <a:gdLst/>
              <a:ahLst/>
              <a:cxnLst/>
              <a:rect r="r" b="b" t="t" l="l"/>
              <a:pathLst>
                <a:path h="604838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04775"/>
              <a:ext cx="21738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Results in a user-friendly format.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92238" y="8116789"/>
            <a:ext cx="16303526" cy="453629"/>
            <a:chOff x="0" y="0"/>
            <a:chExt cx="21738035" cy="60483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1738034" cy="604838"/>
            </a:xfrm>
            <a:custGeom>
              <a:avLst/>
              <a:gdLst/>
              <a:ahLst/>
              <a:cxnLst/>
              <a:rect r="r" b="b" t="t" l="l"/>
              <a:pathLst>
                <a:path h="604838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04775"/>
              <a:ext cx="21738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Provides real-time risk assessment.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8AFCC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80E26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3488531"/>
            <a:ext cx="7088237" cy="885974"/>
            <a:chOff x="0" y="0"/>
            <a:chExt cx="9450983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FFFFF"/>
                  </a:solidFill>
                  <a:latin typeface="Fraunces"/>
                  <a:ea typeface="Fraunces"/>
                  <a:cs typeface="Fraunces"/>
                  <a:sym typeface="Fraunces"/>
                </a:rPr>
                <a:t>Conclusion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4799708"/>
            <a:ext cx="9445526" cy="453629"/>
            <a:chOff x="0" y="0"/>
            <a:chExt cx="12594035" cy="6048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035" cy="604838"/>
            </a:xfrm>
            <a:custGeom>
              <a:avLst/>
              <a:gdLst/>
              <a:ahLst/>
              <a:cxnLst/>
              <a:rect r="r" b="b" t="t" l="l"/>
              <a:pathLst>
                <a:path h="60483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AI-based malware risk scanner.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850237" y="5572274"/>
            <a:ext cx="9445526" cy="453629"/>
            <a:chOff x="0" y="0"/>
            <a:chExt cx="12594035" cy="60483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594035" cy="604838"/>
            </a:xfrm>
            <a:custGeom>
              <a:avLst/>
              <a:gdLst/>
              <a:ahLst/>
              <a:cxnLst/>
              <a:rect r="r" b="b" t="t" l="l"/>
              <a:pathLst>
                <a:path h="60483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Provides real-time threat detection.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850237" y="6344841"/>
            <a:ext cx="9445526" cy="453629"/>
            <a:chOff x="0" y="0"/>
            <a:chExt cx="12594035" cy="60483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594035" cy="604838"/>
            </a:xfrm>
            <a:custGeom>
              <a:avLst/>
              <a:gdLst/>
              <a:ahLst/>
              <a:cxnLst/>
              <a:rect r="r" b="b" t="t" l="l"/>
              <a:pathLst>
                <a:path h="60483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BECEF"/>
                  </a:solidFill>
                  <a:latin typeface="Arimo"/>
                  <a:ea typeface="Arimo"/>
                  <a:cs typeface="Arimo"/>
                  <a:sym typeface="Arimo"/>
                </a:rPr>
                <a:t>Integrates advanced analysis techniques.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DAGi5V1IDzo</dc:identifier>
  <dcterms:modified xsi:type="dcterms:W3CDTF">2011-08-01T06:04:30Z</dcterms:modified>
  <cp:revision>1</cp:revision>
  <dc:title>HACKBOYS-TEAM 11</dc:title>
</cp:coreProperties>
</file>

<file path=docProps/thumbnail.jpeg>
</file>